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8" r:id="rId4"/>
    <p:sldId id="259" r:id="rId5"/>
    <p:sldId id="257" r:id="rId6"/>
    <p:sldId id="261" r:id="rId7"/>
    <p:sldId id="262" r:id="rId8"/>
    <p:sldId id="263" r:id="rId9"/>
    <p:sldId id="297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0CC81-DA8A-4C20-8628-DF4079BB266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AA57D-F862-42EB-B435-04071C4BB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96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thealpha.dev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𝐊𝐮𝐛𝐞𝐫𝐧𝐞𝐭𝐞𝐬 𝐑𝐨𝐚𝐝𝐦𝐚𝐩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𝑱𝒐𝒊𝒏 𝑶𝒖𝒓 𝑻𝒆𝒄𝒉 𝑪𝒐𝒎𝒎𝒖𝒏𝒊𝒕𝒚 -&gt; 𝑮𝒖𝒊𝒅𝒆 𝑶𝒕𝒉𝒆𝒓’𝒔 -&gt; 𝑾𝒊𝒏 𝑬𝒙𝒄𝒊𝒕𝒊𝒏𝒈 𝑹𝒆𝒘𝒂𝒓𝒅𝒔 -&gt;</a:t>
            </a:r>
            <a:r>
              <a:rPr lang="en-US" i="0" dirty="0">
                <a:effectLst/>
                <a:latin typeface="-apple-system"/>
                <a:hlinkClick r:id="rId3"/>
              </a:rPr>
              <a:t>https://app.thealpha.dev/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🔒 𝐒𝐞𝐜𝐮𝐫𝐢𝐭𝐲 𝐚𝐧𝐝 𝐈𝐝𝐞𝐧𝐭𝐢𝐭𝐲 𝐌𝐚𝐧𝐚𝐠𝐞𝐦𝐞𝐧𝐭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RBAC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IAM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Authentication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Authorization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Encryption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Firewall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Security Context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API Access Control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Security Policy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⚙️𝐈𝐧𝐟𝐫𝐚𝐬𝐭𝐫𝐮𝐜𝐭𝐮𝐫𝐞 𝐚𝐧𝐝 𝐂𝐨𝐧𝐭𝐫𝐨𝐥 𝐏𝐥𝐚𝐧𝐞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Node Operator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Control Plane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</a:t>
            </a:r>
            <a:r>
              <a:rPr lang="en-US" b="0" i="0" dirty="0" err="1">
                <a:effectLst/>
                <a:latin typeface="-apple-system"/>
              </a:rPr>
              <a:t>Kubelet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API server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</a:t>
            </a:r>
            <a:r>
              <a:rPr lang="en-US" b="0" i="0" dirty="0" err="1">
                <a:effectLst/>
                <a:latin typeface="-apple-system"/>
              </a:rPr>
              <a:t>etcd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</a:t>
            </a:r>
            <a:r>
              <a:rPr lang="en-US" b="0" i="0" dirty="0" err="1">
                <a:effectLst/>
                <a:latin typeface="-apple-system"/>
              </a:rPr>
              <a:t>Kubectl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⚖️ 𝐀𝐮𝐭𝐨 𝐒𝐜𝐚𝐥𝐢𝐧𝐠 &amp; 𝐋𝐨𝐚𝐝 𝐁𝐚𝐥𝐚𝐧𝐜𝐢𝐧𝐠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Node Auto-Provisioning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Horizontal Node </a:t>
            </a:r>
            <a:r>
              <a:rPr lang="en-US" b="0" i="0" dirty="0" err="1">
                <a:effectLst/>
                <a:latin typeface="-apple-system"/>
              </a:rPr>
              <a:t>Autoscalar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Vertical Node </a:t>
            </a:r>
            <a:r>
              <a:rPr lang="en-US" b="0" i="0" dirty="0" err="1">
                <a:effectLst/>
                <a:latin typeface="-apple-system"/>
              </a:rPr>
              <a:t>Autoscalar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Load Balancer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Cluster </a:t>
            </a:r>
            <a:r>
              <a:rPr lang="en-US" b="0" i="0" dirty="0" err="1">
                <a:effectLst/>
                <a:latin typeface="-apple-system"/>
              </a:rPr>
              <a:t>Autoscalar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🚢 𝐂𝐨𝐧𝐭𝐢𝐧𝐮𝐨𝐮𝐬 𝐈𝐧𝐭𝐞𝐠𝐫𝐚𝐭𝐢𝐨𝐧 &amp; 𝐃𝐞𝐩𝐥𝐨𝐲𝐦𝐞𝐧𝐭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</a:t>
            </a:r>
            <a:r>
              <a:rPr lang="en-US" b="0" i="0" dirty="0" err="1">
                <a:effectLst/>
                <a:latin typeface="-apple-system"/>
              </a:rPr>
              <a:t>GitOPS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Canary Deployment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Blue-Green Deployment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Backpressure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Rolling updates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Backup, Restore, and Disaster Recovery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📦 𝐏𝐚𝐜𝐤𝐚𝐠𝐞 𝐌𝐚𝐧𝐚𝐠𝐞𝐦𝐞𝐧𝐭 𝐚𝐧𝐝 𝐂𝐨𝐧𝐟𝐢𝐠𝐮𝐫𝐚𝐭𝐢𝐨𝐧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Helm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</a:t>
            </a:r>
            <a:r>
              <a:rPr lang="en-US" b="0" i="0" dirty="0" err="1">
                <a:effectLst/>
                <a:latin typeface="-apple-system"/>
              </a:rPr>
              <a:t>Kustomize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Operators Framework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Environment Variables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Init Containers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Config sync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🔍 𝐌𝐨𝐧𝐢𝐭𝐨𝐫𝐢𝐧𝐠 𝐚𝐧𝐝 𝐎𝐛𝐬𝐞𝐫𝐯𝐚𝐛𝐢𝐥𝐢𝐭𝐲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Metrics Server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Audit logging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Prometheus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Open Telemetry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Grafana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Tracking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Events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Logging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Log Aggregation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🌐 𝐍𝐞𝐭𝐰𝐨𝐫𝐤𝐢𝐧𝐠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Service Mesh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Network policy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DNS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Service Mesh proxy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Image Controller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API Gateway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External DNS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Caching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CNI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</a:t>
            </a:r>
            <a:r>
              <a:rPr lang="en-US" b="0" i="0" dirty="0" err="1">
                <a:effectLst/>
                <a:latin typeface="-apple-system"/>
              </a:rPr>
              <a:t>Kubeproxy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🔄 𝐒𝐭𝐚𝐭𝐞𝐟𝐮𝐥 𝐀𝐩𝐩𝐥𝐢𝐜𝐚𝐭𝐢𝐨𝐧 𝐚𝐧𝐝 𝐃𝐚𝐭𝐚 𝐌𝐚𝐧𝐚𝐠𝐞𝐦𝐞𝐧𝐭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CSI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Stateful Application CSI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Persistent vol claim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Custom Resource Definition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CSI Driver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Volume snapshot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Ready to elevate your Kubernetes journey? Explore these topics to master container orchestration and build scalable, resilient applications! 🚀💡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𝑱𝒐𝒊𝒏 𝑶𝒖𝒓 𝑻𝒆𝒄𝒉 𝑪𝒐𝒎𝒎𝒖𝒏𝒊𝒕𝒚 -&gt; 𝑮𝒖𝒊𝒅𝒆 𝑶𝒕𝒉𝒆𝒓’𝒔 -&gt; 𝑾𝒊𝒏 𝑬𝒙𝒄𝒊𝒕𝒊𝒏𝒈 𝑹𝒆𝒘𝒂𝒓𝒅𝒔 -&gt;</a:t>
            </a:r>
            <a:r>
              <a:rPr lang="en-US" i="0" dirty="0">
                <a:effectLst/>
                <a:latin typeface="-apple-system"/>
                <a:hlinkClick r:id="rId3"/>
              </a:rPr>
              <a:t>https://app.thealpha.dev/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54B58-2F4D-4EDC-973D-25365F7603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1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F780-F63A-16B7-7D16-F68D9FF2A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5912C-C108-6B17-BA6C-976B5717F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F2AAD-F711-2A5F-431D-CBC077D6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97C72-1638-0EAD-891C-CC8C839A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5B6DF-413C-AC44-C912-6A196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5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4442-98A9-192C-656C-E46BD6A6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E94D4-61C6-8361-C8E4-33227A55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A9855-1E90-25FE-9DF0-8C807E10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3FC8C-826D-78F8-B918-1985C245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A5F69-82F7-7025-7C5A-071FBF54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57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E639E-10AE-9074-3084-C9981A333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7DBC7-615B-F440-31A6-C3EA28978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DC3B5-889D-4D3A-98FA-42BE885DD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3660C-E0AB-6FC6-DE09-25A034CE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76192-F9F2-43EB-2466-7681470C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64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3E2E-4E07-1452-FA9F-5F91AD31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A3E5-60D5-32F7-C544-D415C9DB3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02618-F200-92A3-65EE-87FBC355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5141A-E990-BF08-CD7E-129B6C5C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378D3-93A1-E12C-0775-2252D25E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9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749A-E375-4A84-3523-483EC3F4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A2C01-7002-3D42-9355-160C1EAA2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A4E78-6FA7-E0FA-9F1D-FB069F45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397FB-8C9E-7B84-0FD6-EB868D96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AFAFF-7F37-5079-6256-38830D70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3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3B45-251E-098F-771F-675BE611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42E88-5834-1298-1C9E-8E4AAB37D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FA117-BB15-E48F-6EA4-736AB30D9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0E54C-9A82-9BE8-6046-5D605BD74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6BB4-40DC-C4A2-B5EB-1D01737E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B8B30-8921-BE4C-8B8F-B3E4BB8F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9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A2824-880E-E36C-0A44-13F94B56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F10F1-3DBE-4317-6243-E8B97104F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9827-D187-0D72-0943-E47D49DA8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4095D-C649-32F2-4F73-908FD98D9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CC97B-D564-23C1-07A0-19F95E338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FA17F3-AFDD-F1C9-E22B-BCF4C8A9A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117FE9-3C60-6DAC-AAF1-026B44C1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50ED5C-B16C-707E-43F6-01AC3265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78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976C1-9DF6-5DD3-DC5F-ACA69611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DDBD0-7F05-2649-213D-58EB75395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AA775-EA5F-5E97-458B-7F9A34C6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EB903-BB4C-BEFF-078F-DEE590C8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8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D2BB9C-C578-3EED-1B1B-FC8891EB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1F7C1-39D0-0773-2154-D7B21B649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54BED-56B3-06AD-37E6-4CDDD83FA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5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B560-5626-7124-78ED-6F8F677A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722A-EC41-7341-ECE6-89AB8BC6F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8CD0-3D87-2AA8-0270-9197D1143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3835C-A7EE-D73B-9EC1-8E40130D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E3727-B597-C77F-A197-57F42899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5AFF8-0DE6-DF5A-8EA0-4983CC39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2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685E-2E2C-DDE1-676B-027F56FD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B4188-4BB3-C469-8F95-70AB934295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F260F-5659-ADC1-C219-1D2364749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42B1B-6994-E3F4-E6F8-9A4CA513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001FF-1749-BE39-1163-BBC443FD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C16C8-1DF0-4645-601D-011E18B4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3FBBC-37CF-4A54-B150-EC6B620A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90CE6-29F3-13BF-A329-F4C7831D8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A19A-DEDF-3ADB-0F41-473AB3136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ADCB5B-0D00-4A17-A4A2-A9119526018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712F-D98F-6D48-3EC7-930682929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93BF-619E-015E-1CFC-8A5A082A1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4FDF2-6CEF-468C-936F-B28DA820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8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523BCF-801E-01A7-95B3-16EB7F71FA6F}"/>
              </a:ext>
            </a:extLst>
          </p:cNvPr>
          <p:cNvSpPr/>
          <p:nvPr/>
        </p:nvSpPr>
        <p:spPr>
          <a:xfrm>
            <a:off x="1816701" y="2665583"/>
            <a:ext cx="8339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Containers &amp;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65464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FC3153-00C9-DBE7-7CD1-5AEE3D6C462B}"/>
              </a:ext>
            </a:extLst>
          </p:cNvPr>
          <p:cNvSpPr txBox="1"/>
          <p:nvPr/>
        </p:nvSpPr>
        <p:spPr>
          <a:xfrm>
            <a:off x="1245870" y="122351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https://github.com/Azure/aks-baseline-automation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30ABD-B70C-4EFA-C35A-A8F2D50A63E4}"/>
              </a:ext>
            </a:extLst>
          </p:cNvPr>
          <p:cNvSpPr txBox="1"/>
          <p:nvPr/>
        </p:nvSpPr>
        <p:spPr>
          <a:xfrm>
            <a:off x="1255014" y="186359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https://github.com/Azure/AKS-Construction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2F78D-B7E1-D0B4-589E-6B358E24846C}"/>
              </a:ext>
            </a:extLst>
          </p:cNvPr>
          <p:cNvSpPr txBox="1"/>
          <p:nvPr/>
        </p:nvSpPr>
        <p:spPr>
          <a:xfrm>
            <a:off x="1264158" y="2511475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https://github.com/sathishphcl/container-apps-store-api-microservice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70EFB-2D99-6B94-F26B-12CB6BFF8ED7}"/>
              </a:ext>
            </a:extLst>
          </p:cNvPr>
          <p:cNvSpPr txBox="1"/>
          <p:nvPr/>
        </p:nvSpPr>
        <p:spPr>
          <a:xfrm>
            <a:off x="1154430" y="365581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https://github.com/Gordonby/aksc-petclinic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C4AAE-444B-59EF-E838-06F190682949}"/>
              </a:ext>
            </a:extLst>
          </p:cNvPr>
          <p:cNvSpPr txBox="1"/>
          <p:nvPr/>
        </p:nvSpPr>
        <p:spPr>
          <a:xfrm>
            <a:off x="1245870" y="98576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https://github.com/mspnp/aks-baseline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0CECD7-E733-8955-67C7-6A74AC75E611}"/>
              </a:ext>
            </a:extLst>
          </p:cNvPr>
          <p:cNvSpPr txBox="1"/>
          <p:nvPr/>
        </p:nvSpPr>
        <p:spPr>
          <a:xfrm>
            <a:off x="1245870" y="537488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https://github.com/Gordonby/AKS-K8S-Lab-L200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4B86C-6730-F07C-FC6D-2653E25E32B2}"/>
              </a:ext>
            </a:extLst>
          </p:cNvPr>
          <p:cNvSpPr txBox="1"/>
          <p:nvPr/>
        </p:nvSpPr>
        <p:spPr>
          <a:xfrm>
            <a:off x="1255014" y="500912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https://github.com/Azure/sg-aks-workshop</a:t>
            </a:r>
          </a:p>
        </p:txBody>
      </p:sp>
    </p:spTree>
    <p:extLst>
      <p:ext uri="{BB962C8B-B14F-4D97-AF65-F5344CB8AC3E}">
        <p14:creationId xmlns:p14="http://schemas.microsoft.com/office/powerpoint/2010/main" val="138239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22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75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449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33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86CD70E4-BA69-3BA2-5F3B-996B6364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7513396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preview">
            <a:extLst>
              <a:ext uri="{FF2B5EF4-FFF2-40B4-BE49-F238E27FC236}">
                <a16:creationId xmlns:a16="http://schemas.microsoft.com/office/drawing/2014/main" id="{5E7DF78A-ED1C-A7DF-23E7-CDBAC581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549" y="2624137"/>
            <a:ext cx="5963775" cy="41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F8575-027E-F39F-B3C5-F50D8FE91CFE}"/>
              </a:ext>
            </a:extLst>
          </p:cNvPr>
          <p:cNvSpPr txBox="1"/>
          <p:nvPr/>
        </p:nvSpPr>
        <p:spPr>
          <a:xfrm>
            <a:off x="9144762" y="90347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VM vs Container</a:t>
            </a:r>
          </a:p>
        </p:txBody>
      </p:sp>
    </p:spTree>
    <p:extLst>
      <p:ext uri="{BB962C8B-B14F-4D97-AF65-F5344CB8AC3E}">
        <p14:creationId xmlns:p14="http://schemas.microsoft.com/office/powerpoint/2010/main" val="322404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ocker architecture&#10;&#10;Description automatically generated">
            <a:extLst>
              <a:ext uri="{FF2B5EF4-FFF2-40B4-BE49-F238E27FC236}">
                <a16:creationId xmlns:a16="http://schemas.microsoft.com/office/drawing/2014/main" id="{B0D0E727-CB7C-8BA3-DE4A-30F6EF80F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12"/>
            <a:ext cx="5779008" cy="6805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FFBAC-2B5F-9BEC-C8A3-6F624F46CF72}"/>
              </a:ext>
            </a:extLst>
          </p:cNvPr>
          <p:cNvSpPr txBox="1"/>
          <p:nvPr/>
        </p:nvSpPr>
        <p:spPr>
          <a:xfrm>
            <a:off x="5769864" y="146304"/>
            <a:ext cx="6166104" cy="6496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1. **𝑫𝒐𝒄𝒌𝒆𝒓 𝑪𝒍𝒊𝒆𝒏𝒕**🔧 🖥️: The command-line interface (CLI) where we interact with Docker by running commands like `docker build`, `docker run`, and more. It communicates with the Docker Daemon.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2. **𝑫𝒐𝒄𝒌𝒆𝒓 𝑫𝒂𝒆𝒎𝒐𝒏** ⚙️: This is the engine running behind the scenes 🏭. The Daemon listens to Docker Client commands and manages images, containers, networks, and volumes.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3. **𝑫𝒐𝒄𝒌𝒆𝒓 𝑰𝒎𝒂𝒈𝒆𝒔** 📦: Immutable blueprints used to create containers. Each image is built step by step using layers, making them lightweight and easily shareable.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4. **𝑫𝒐𝒄𝒌𝒆𝒓 𝑪𝒐𝒏𝒕𝒂𝒊𝒏𝒆𝒓𝒔** 🛳️: The real magic happens here! Containers are isolated environments where applications run. They’re portable and efficient, ensuring your app runs the same way on any system.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5. **𝑫𝒐𝒄𝒌𝒆𝒓 𝑹𝒆𝒈𝒊𝒔𝒕𝒓𝒚** 🗂️: A centralized storage for Docker images. Public registries like Docker Hub host millions of images, and you can also set up private registries for your organization.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65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ocker command&#10;&#10;Description automatically generated">
            <a:extLst>
              <a:ext uri="{FF2B5EF4-FFF2-40B4-BE49-F238E27FC236}">
                <a16:creationId xmlns:a16="http://schemas.microsoft.com/office/drawing/2014/main" id="{AE5B623A-273B-5FA8-4F8F-B6FF26FD7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76825" cy="6857999"/>
          </a:xfrm>
          <a:prstGeom prst="rect">
            <a:avLst/>
          </a:prstGeom>
        </p:spPr>
      </p:pic>
      <p:pic>
        <p:nvPicPr>
          <p:cNvPr id="5" name="Picture 4" descr="A diagram of a docker architecture&#10;&#10;Description automatically generated">
            <a:extLst>
              <a:ext uri="{FF2B5EF4-FFF2-40B4-BE49-F238E27FC236}">
                <a16:creationId xmlns:a16="http://schemas.microsoft.com/office/drawing/2014/main" id="{5C3C32D2-A8F8-CBD9-A44F-8C29D875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46652"/>
            <a:ext cx="5562600" cy="68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33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96E17-443B-803C-5939-1322F0227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3696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61E2B-CA51-2C5D-3633-B1A0FA9C3365}"/>
              </a:ext>
            </a:extLst>
          </p:cNvPr>
          <p:cNvSpPr txBox="1"/>
          <p:nvPr/>
        </p:nvSpPr>
        <p:spPr>
          <a:xfrm>
            <a:off x="5461254" y="0"/>
            <a:ext cx="46154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𝐃𝐨𝐜𝐤𝐞𝐫𝐟𝐢𝐥𝐞 𝐈𝐧𝐬𝐭𝐫𝐮𝐜𝐭𝐢𝐨𝐧𝐬: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FROM: Sets the base image.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RUN: Executes commands in the container.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MAINTAINER: Identifies the image creator.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LABEL: Adds metadata.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ADD: Copies files (supports URLs).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COPY: Copies files (no URLs).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VOLUME: Creates a shared mount point.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EXPOSE: Specifies listening port.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WORKDIR: Sets the working directory.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USER: Defines the user for processes.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STOPSIGNAL: Specifies stop signal.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ENTRYPOINT: Sets the start command.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CMD: Sets the default command.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ENV: Sets environment variables.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F0341-3DFA-9ABD-0D13-44C4C52B3239}"/>
              </a:ext>
            </a:extLst>
          </p:cNvPr>
          <p:cNvSpPr txBox="1"/>
          <p:nvPr/>
        </p:nvSpPr>
        <p:spPr>
          <a:xfrm>
            <a:off x="5516118" y="4549676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𝐂𝐨𝐫𝐞 𝐃𝐨𝐜𝐤𝐞𝐫 𝐂𝐨𝐧𝐜𝐞𝐩𝐭𝐬: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Docker Image: Read-only snapshot of a container.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Docker Container: Executable package with software and dependencies.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Docker Client: Tool to interact with Docker.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Docker Daemon: Service managing Docker objects.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- Docker Registry: Storage for Docker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8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FEF15F3A-24BB-65B3-E7A9-D4E565A02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44444" cy="6858000"/>
          </a:xfrm>
          <a:prstGeom prst="rect">
            <a:avLst/>
          </a:prstGeom>
        </p:spPr>
      </p:pic>
      <p:pic>
        <p:nvPicPr>
          <p:cNvPr id="5" name="Picture 4" descr="A diagram of a ship&#10;&#10;Description automatically generated">
            <a:extLst>
              <a:ext uri="{FF2B5EF4-FFF2-40B4-BE49-F238E27FC236}">
                <a16:creationId xmlns:a16="http://schemas.microsoft.com/office/drawing/2014/main" id="{6BB7773A-1D20-7F50-68F9-E2DD7EC68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60" y="0"/>
            <a:ext cx="5108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CB05496-484C-0DAE-9706-96FFD97F44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94FA64-6ECC-F22D-1D0C-2FD1BD859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122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36749-C25B-90C8-A86D-7F004F33CF36}"/>
              </a:ext>
            </a:extLst>
          </p:cNvPr>
          <p:cNvSpPr txBox="1"/>
          <p:nvPr/>
        </p:nvSpPr>
        <p:spPr>
          <a:xfrm>
            <a:off x="6160770" y="6562267"/>
            <a:ext cx="61401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https://www.devopsschool.com/blog/kubernetes-in-a-nutshell/</a:t>
            </a:r>
          </a:p>
        </p:txBody>
      </p:sp>
    </p:spTree>
    <p:extLst>
      <p:ext uri="{BB962C8B-B14F-4D97-AF65-F5344CB8AC3E}">
        <p14:creationId xmlns:p14="http://schemas.microsoft.com/office/powerpoint/2010/main" val="366840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D0942-723D-1A8F-2B64-3443C3357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73" y="136207"/>
            <a:ext cx="9283831" cy="65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preview">
            <a:extLst>
              <a:ext uri="{FF2B5EF4-FFF2-40B4-BE49-F238E27FC236}">
                <a16:creationId xmlns:a16="http://schemas.microsoft.com/office/drawing/2014/main" id="{94CF6E0A-76D9-A4CE-5547-7F120F3EF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0"/>
            <a:ext cx="5332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385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810</Words>
  <Application>Microsoft Office PowerPoint</Application>
  <PresentationFormat>Widescreen</PresentationFormat>
  <Paragraphs>15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Sathish Kumar</dc:creator>
  <cp:lastModifiedBy>Sathish Kumar</cp:lastModifiedBy>
  <cp:revision>20</cp:revision>
  <dcterms:created xsi:type="dcterms:W3CDTF">2024-10-03T21:55:08Z</dcterms:created>
  <dcterms:modified xsi:type="dcterms:W3CDTF">2024-10-06T08:20:03Z</dcterms:modified>
</cp:coreProperties>
</file>